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6"/>
  </p:notesMasterIdLst>
  <p:sldIdLst>
    <p:sldId id="257" r:id="rId3"/>
    <p:sldId id="276" r:id="rId4"/>
    <p:sldId id="258" r:id="rId5"/>
    <p:sldId id="259" r:id="rId6"/>
    <p:sldId id="260" r:id="rId7"/>
    <p:sldId id="261" r:id="rId8"/>
    <p:sldId id="262" r:id="rId9"/>
    <p:sldId id="284" r:id="rId10"/>
    <p:sldId id="264" r:id="rId11"/>
    <p:sldId id="266" r:id="rId12"/>
    <p:sldId id="268" r:id="rId13"/>
    <p:sldId id="271" r:id="rId14"/>
    <p:sldId id="273" r:id="rId15"/>
    <p:sldId id="263" r:id="rId16"/>
    <p:sldId id="282" r:id="rId17"/>
    <p:sldId id="278" r:id="rId18"/>
    <p:sldId id="279" r:id="rId19"/>
    <p:sldId id="280" r:id="rId20"/>
    <p:sldId id="281" r:id="rId21"/>
    <p:sldId id="277" r:id="rId22"/>
    <p:sldId id="275" r:id="rId23"/>
    <p:sldId id="272" r:id="rId24"/>
    <p:sldId id="270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7" autoAdjust="0"/>
  </p:normalViewPr>
  <p:slideViewPr>
    <p:cSldViewPr>
      <p:cViewPr>
        <p:scale>
          <a:sx n="64" d="100"/>
          <a:sy n="64" d="100"/>
        </p:scale>
        <p:origin x="-28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40F6E-02B2-4FF0-AA4E-E3357C1C7655}" type="datetimeFigureOut">
              <a:rPr lang="zh-TW" altLang="en-US" smtClean="0"/>
              <a:pPr/>
              <a:t>2013/11/25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1C35A-3056-4B50-A6A5-9C113C99CC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5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287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Cap</a:t>
            </a:r>
            <a:r>
              <a:rPr lang="en-US" altLang="zh-TW" baseline="0" dirty="0" smtClean="0"/>
              <a:t> message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525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287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49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81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52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52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52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525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1C35A-3056-4B50-A6A5-9C113C99CC52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52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3F493C-93AD-43F4-9D10-24AE3B083C29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9245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9245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4301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4005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4005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796088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1A0581-394E-46AE-8AD6-2988D10E728D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44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4301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4005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21240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257675"/>
            <a:ext cx="4038600" cy="21240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796088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12C162-F767-4BBE-AE3A-723B83793D88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8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4301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4005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21240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257675"/>
            <a:ext cx="4038600" cy="21240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796088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820A69-CB69-40FE-949B-4A0C9ECED46E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3F493C-93AD-43F4-9D10-24AE3B083C29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1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A06F9E-9465-4181-A789-E8B0D5811F3A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3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400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400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796088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7CCAAD-F504-4244-8A02-984477BA7728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C541C2-AB84-48A2-BCE4-E2D3301B36A0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1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A06F9E-9465-4181-A789-E8B0D5811F3A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4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18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59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4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8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81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9245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9245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4301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4005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4005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796088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1A0581-394E-46AE-8AD6-2988D10E728D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5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4301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4005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21240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257675"/>
            <a:ext cx="4038600" cy="21240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796088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12C162-F767-4BBE-AE3A-723B83793D88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20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4301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4005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21240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257675"/>
            <a:ext cx="4038600" cy="21240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796088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820A69-CB69-40FE-949B-4A0C9ECED46E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8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3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400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400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796088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7CCAAD-F504-4244-8A02-984477BA7728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C541C2-AB84-48A2-BCE4-E2D3301B36A0}" type="slidenum">
              <a:rPr kumimoji="1" lang="zh-TW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5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>
          <a:xfrm>
            <a:off x="0" y="6589713"/>
            <a:ext cx="3683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11863" y="6569075"/>
            <a:ext cx="31321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/>
          </a:p>
        </p:txBody>
      </p:sp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1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CC33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CC33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FBA313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CC33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FBA313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FBA313"/>
                </a:solidFill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028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6" name="投影片編號版面配置區 5"/>
          <p:cNvSpPr txBox="1">
            <a:spLocks/>
          </p:cNvSpPr>
          <p:nvPr userDrawn="1"/>
        </p:nvSpPr>
        <p:spPr>
          <a:xfrm>
            <a:off x="179388" y="6381750"/>
            <a:ext cx="1871662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200" b="0" dirty="0" err="1" smtClean="0">
                <a:solidFill>
                  <a:srgbClr val="000000"/>
                </a:solidFill>
                <a:latin typeface="Century" pitchFamily="18" charset="0"/>
                <a:ea typeface="Arial Unicode MS" pitchFamily="34" charset="-120"/>
                <a:cs typeface="Arial Unicode MS" pitchFamily="34" charset="-120"/>
              </a:rPr>
              <a:t>YunTech</a:t>
            </a:r>
            <a:r>
              <a:rPr kumimoji="1" lang="en-US" altLang="zh-TW" sz="1200" b="0" dirty="0" smtClean="0">
                <a:solidFill>
                  <a:srgbClr val="000000"/>
                </a:solidFill>
                <a:latin typeface="Century" pitchFamily="18" charset="0"/>
                <a:ea typeface="Arial Unicode MS" pitchFamily="34" charset="-120"/>
                <a:cs typeface="Arial Unicode MS" pitchFamily="34" charset="-120"/>
              </a:rPr>
              <a:t> EOS Lab</a:t>
            </a:r>
            <a:endParaRPr kumimoji="1" lang="zh-TW" altLang="en-US" sz="1200" b="0" dirty="0">
              <a:solidFill>
                <a:srgbClr val="000000"/>
              </a:solidFill>
              <a:latin typeface="Century" pitchFamily="18" charset="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959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l"/>
        <a:defRPr kumimoji="1" sz="3600">
          <a:solidFill>
            <a:srgbClr val="3333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40000"/>
        <a:buFont typeface="Wingdings" pitchFamily="2" charset="2"/>
        <a:buChar char="Ø"/>
        <a:defRPr kumimoji="1" sz="3000">
          <a:solidFill>
            <a:srgbClr val="3333F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40000"/>
        <a:buFont typeface="Wingdings" pitchFamily="2" charset="2"/>
        <a:buChar char="u"/>
        <a:defRPr kumimoji="1" sz="2400">
          <a:solidFill>
            <a:srgbClr val="3333FF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Arial" charset="0"/>
        <a:buChar char="−"/>
        <a:defRPr kumimoji="1" sz="2400">
          <a:solidFill>
            <a:srgbClr val="3333FF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11863" y="6569075"/>
            <a:ext cx="31321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/>
          </a:p>
        </p:txBody>
      </p:sp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1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CC33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CC33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FBA313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CC33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FBA313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>
                <a:solidFill>
                  <a:srgbClr val="FBA313"/>
                </a:solidFill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028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6" name="投影片編號版面配置區 5"/>
          <p:cNvSpPr txBox="1">
            <a:spLocks/>
          </p:cNvSpPr>
          <p:nvPr userDrawn="1"/>
        </p:nvSpPr>
        <p:spPr>
          <a:xfrm>
            <a:off x="179388" y="6381750"/>
            <a:ext cx="1871662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ea typeface="新細明體" charset="-12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200" b="0" dirty="0" err="1" smtClean="0">
                <a:solidFill>
                  <a:srgbClr val="000000"/>
                </a:solidFill>
                <a:latin typeface="Century" pitchFamily="18" charset="0"/>
                <a:ea typeface="Arial Unicode MS" pitchFamily="34" charset="-120"/>
                <a:cs typeface="Arial Unicode MS" pitchFamily="34" charset="-120"/>
              </a:rPr>
              <a:t>YunTech</a:t>
            </a:r>
            <a:r>
              <a:rPr kumimoji="1" lang="en-US" altLang="zh-TW" sz="1200" b="0" dirty="0" smtClean="0">
                <a:solidFill>
                  <a:srgbClr val="000000"/>
                </a:solidFill>
                <a:latin typeface="Century" pitchFamily="18" charset="0"/>
                <a:ea typeface="Arial Unicode MS" pitchFamily="34" charset="-120"/>
                <a:cs typeface="Arial Unicode MS" pitchFamily="34" charset="-120"/>
              </a:rPr>
              <a:t> EOS Lab</a:t>
            </a:r>
            <a:endParaRPr kumimoji="1" lang="zh-TW" altLang="en-US" sz="1200" b="0" dirty="0">
              <a:solidFill>
                <a:srgbClr val="000000"/>
              </a:solidFill>
              <a:latin typeface="Century" pitchFamily="18" charset="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3000"/>
    </mc:Choice>
    <mc:Fallback xmlns="">
      <p:transition spd="slow" advClick="0" advTm="3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l"/>
        <a:defRPr kumimoji="1" sz="3600">
          <a:solidFill>
            <a:srgbClr val="3333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40000"/>
        <a:buFont typeface="Wingdings" pitchFamily="2" charset="2"/>
        <a:buChar char="Ø"/>
        <a:defRPr kumimoji="1" sz="3000">
          <a:solidFill>
            <a:srgbClr val="3333F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40000"/>
        <a:buFont typeface="Wingdings" pitchFamily="2" charset="2"/>
        <a:buChar char="u"/>
        <a:defRPr kumimoji="1" sz="2400">
          <a:solidFill>
            <a:srgbClr val="3333FF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Arial" charset="0"/>
        <a:buChar char="−"/>
        <a:defRPr kumimoji="1" sz="2400">
          <a:solidFill>
            <a:srgbClr val="3333FF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»"/>
        <a:defRPr kumimoji="1" sz="2400">
          <a:solidFill>
            <a:srgbClr val="3333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9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19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3C3CF64-386A-4AA2-B8EC-49F649943C9B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683568" y="1196752"/>
            <a:ext cx="7772399" cy="494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defRPr>
            </a:lvl9pPr>
          </a:lstStyle>
          <a:p>
            <a:pPr algn="ctr"/>
            <a:r>
              <a:rPr lang="zh-TW" altLang="en-US" kern="0" dirty="0">
                <a:solidFill>
                  <a:srgbClr val="000000"/>
                </a:solidFill>
                <a:cs typeface="Times New Roman" pitchFamily="18" charset="0"/>
              </a:rPr>
              <a:t>宜蘭縣政府</a:t>
            </a:r>
            <a:r>
              <a:rPr lang="en-US" altLang="zh-TW" kern="0" dirty="0">
                <a:solidFill>
                  <a:srgbClr val="000000"/>
                </a:solidFill>
                <a:cs typeface="Times New Roman" pitchFamily="18" charset="0"/>
              </a:rPr>
              <a:t>App</a:t>
            </a:r>
            <a:r>
              <a:rPr lang="zh-TW" altLang="en-US" kern="0" dirty="0">
                <a:solidFill>
                  <a:srgbClr val="000000"/>
                </a:solidFill>
                <a:cs typeface="Times New Roman" pitchFamily="18" charset="0"/>
              </a:rPr>
              <a:t>競賽</a:t>
            </a:r>
            <a:r>
              <a:rPr lang="en-US" altLang="zh-TW" kern="0" dirty="0" smtClean="0">
                <a:solidFill>
                  <a:srgbClr val="000000"/>
                </a:solidFill>
                <a:cs typeface="Times New Roman" pitchFamily="18" charset="0"/>
              </a:rPr>
              <a:t/>
            </a:r>
            <a:br>
              <a:rPr lang="en-US" altLang="zh-TW" kern="0" dirty="0" smtClean="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cs typeface="Times New Roman" pitchFamily="18" charset="0"/>
              </a:rPr>
              <a:t/>
            </a:r>
            <a:br>
              <a:rPr lang="en-US" altLang="zh-TW" kern="0" dirty="0" smtClean="0">
                <a:solidFill>
                  <a:srgbClr val="000000"/>
                </a:solidFill>
                <a:cs typeface="Times New Roman" pitchFamily="18" charset="0"/>
              </a:rPr>
            </a:br>
            <a:r>
              <a:rPr lang="zh-TW" altLang="en-US" kern="0" dirty="0">
                <a:solidFill>
                  <a:srgbClr val="0033CC"/>
                </a:solidFill>
                <a:cs typeface="Times New Roman" pitchFamily="18" charset="0"/>
              </a:rPr>
              <a:t>宜起遊蘭</a:t>
            </a:r>
            <a:r>
              <a:rPr lang="zh-TW" altLang="en-US" kern="0" dirty="0" smtClean="0">
                <a:solidFill>
                  <a:srgbClr val="0033CC"/>
                </a:solidFill>
                <a:cs typeface="Times New Roman" pitchFamily="18" charset="0"/>
              </a:rPr>
              <a:t>趣</a:t>
            </a:r>
            <a:endParaRPr lang="en-US" altLang="zh-TW" kern="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 algn="ctr"/>
            <a:endParaRPr lang="en-US" altLang="zh-TW" sz="3600" kern="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 algn="ctr"/>
            <a:r>
              <a:rPr lang="zh-TW" altLang="en-US" sz="2400" kern="0" dirty="0" smtClean="0">
                <a:cs typeface="Times New Roman" pitchFamily="18" charset="0"/>
              </a:rPr>
              <a:t>組員：林均彥、李惟</a:t>
            </a:r>
            <a:r>
              <a:rPr lang="zh-TW" altLang="en-US" sz="2400" kern="0" dirty="0">
                <a:cs typeface="Times New Roman" pitchFamily="18" charset="0"/>
              </a:rPr>
              <a:t>志</a:t>
            </a:r>
            <a:r>
              <a:rPr lang="zh-TW" altLang="en-US" sz="2400" kern="0" dirty="0" smtClean="0">
                <a:cs typeface="Times New Roman" pitchFamily="18" charset="0"/>
              </a:rPr>
              <a:t>、鄭若望、蔡瀚緯、葉俊谷</a:t>
            </a:r>
          </a:p>
        </p:txBody>
      </p:sp>
    </p:spTree>
    <p:extLst>
      <p:ext uri="{BB962C8B-B14F-4D97-AF65-F5344CB8AC3E}">
        <p14:creationId xmlns:p14="http://schemas.microsoft.com/office/powerpoint/2010/main" val="1467441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243013"/>
          </a:xfrm>
        </p:spPr>
        <p:txBody>
          <a:bodyPr/>
          <a:lstStyle/>
          <a:p>
            <a:r>
              <a:rPr lang="zh-TW" altLang="en-US" dirty="0" smtClean="0"/>
              <a:t>系統特色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資料查詢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1507" name="內容版面配置區 2"/>
          <p:cNvSpPr>
            <a:spLocks noGrp="1"/>
          </p:cNvSpPr>
          <p:nvPr>
            <p:ph idx="1"/>
          </p:nvPr>
        </p:nvSpPr>
        <p:spPr>
          <a:xfrm>
            <a:off x="457200" y="2052638"/>
            <a:ext cx="8229600" cy="4400550"/>
          </a:xfrm>
        </p:spPr>
        <p:txBody>
          <a:bodyPr/>
          <a:lstStyle/>
          <a:p>
            <a:r>
              <a:rPr lang="zh-TW" altLang="en-US" sz="3200" dirty="0" smtClean="0">
                <a:solidFill>
                  <a:srgbClr val="0033CC"/>
                </a:solidFill>
              </a:rPr>
              <a:t>所有旅遊需要的查詢功能都幫使用者整合在一起，遇到問題，不用盲目的找，資訊一把抓。</a:t>
            </a:r>
            <a:endParaRPr lang="en-US" altLang="zh-TW" sz="3200" dirty="0" smtClean="0">
              <a:solidFill>
                <a:srgbClr val="0033CC"/>
              </a:solidFill>
            </a:endParaRPr>
          </a:p>
          <a:p>
            <a:endParaRPr lang="en-US" altLang="zh-TW" sz="3200" dirty="0" smtClean="0"/>
          </a:p>
        </p:txBody>
      </p:sp>
      <p:sp>
        <p:nvSpPr>
          <p:cNvPr id="21508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4CB0177F-5E7D-443B-8587-08D205F9F73D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10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" b="14987"/>
          <a:stretch/>
        </p:blipFill>
        <p:spPr bwMode="auto">
          <a:xfrm>
            <a:off x="7232938" y="3676860"/>
            <a:ext cx="1723312" cy="2495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Andy\Desktop\未命名-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0166" y="3676860"/>
            <a:ext cx="4899804" cy="279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b="15059"/>
          <a:stretch/>
        </p:blipFill>
        <p:spPr bwMode="auto">
          <a:xfrm>
            <a:off x="5436096" y="3676860"/>
            <a:ext cx="1725044" cy="2495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6137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內容版面配置區 2"/>
          <p:cNvSpPr>
            <a:spLocks noGrp="1"/>
          </p:cNvSpPr>
          <p:nvPr>
            <p:ph idx="1"/>
          </p:nvPr>
        </p:nvSpPr>
        <p:spPr>
          <a:xfrm>
            <a:off x="457200" y="2052638"/>
            <a:ext cx="8579296" cy="4400550"/>
          </a:xfrm>
        </p:spPr>
        <p:txBody>
          <a:bodyPr/>
          <a:lstStyle/>
          <a:p>
            <a:r>
              <a:rPr lang="zh-TW" altLang="en-US" sz="3200" dirty="0" smtClean="0">
                <a:solidFill>
                  <a:srgbClr val="0033CC"/>
                </a:solidFill>
              </a:rPr>
              <a:t>以</a:t>
            </a:r>
            <a:r>
              <a:rPr lang="zh-TW" altLang="en-US" sz="3200" dirty="0">
                <a:solidFill>
                  <a:srgbClr val="0033CC"/>
                </a:solidFill>
              </a:rPr>
              <a:t>宜蘭官方資料為</a:t>
            </a:r>
            <a:r>
              <a:rPr lang="zh-TW" altLang="en-US" sz="3200" dirty="0" smtClean="0">
                <a:solidFill>
                  <a:srgbClr val="0033CC"/>
                </a:solidFill>
              </a:rPr>
              <a:t>基礎，利用</a:t>
            </a:r>
            <a:r>
              <a:rPr lang="en-US" altLang="zh-TW" sz="3200" dirty="0" smtClean="0">
                <a:solidFill>
                  <a:srgbClr val="0033CC"/>
                </a:solidFill>
              </a:rPr>
              <a:t>Crowdsourcing</a:t>
            </a:r>
            <a:r>
              <a:rPr lang="zh-TW" altLang="en-US" sz="3200" dirty="0">
                <a:solidFill>
                  <a:srgbClr val="0033CC"/>
                </a:solidFill>
              </a:rPr>
              <a:t>策略，使資訊</a:t>
            </a:r>
            <a:r>
              <a:rPr lang="zh-TW" altLang="en-US" sz="3200" dirty="0" smtClean="0">
                <a:solidFill>
                  <a:srgbClr val="0033CC"/>
                </a:solidFill>
              </a:rPr>
              <a:t>不會過舊或無法立即更新。</a:t>
            </a:r>
            <a:endParaRPr lang="en-US" altLang="zh-TW" sz="3200" dirty="0" smtClean="0">
              <a:solidFill>
                <a:srgbClr val="0033CC"/>
              </a:solidFill>
            </a:endParaRPr>
          </a:p>
          <a:p>
            <a:endParaRPr lang="en-US" altLang="zh-TW" sz="900" dirty="0">
              <a:solidFill>
                <a:srgbClr val="0033CC"/>
              </a:solidFill>
            </a:endParaRPr>
          </a:p>
          <a:p>
            <a:r>
              <a:rPr lang="zh-TW" altLang="en-US" sz="3200" dirty="0">
                <a:solidFill>
                  <a:srgbClr val="0033CC"/>
                </a:solidFill>
              </a:rPr>
              <a:t>使用者</a:t>
            </a:r>
            <a:r>
              <a:rPr lang="zh-TW" altLang="en-US" sz="3200" dirty="0" smtClean="0">
                <a:solidFill>
                  <a:srgbClr val="0033CC"/>
                </a:solidFill>
              </a:rPr>
              <a:t>可以自由地上</a:t>
            </a:r>
            <a:r>
              <a:rPr lang="zh-TW" altLang="en-US" sz="3200" dirty="0">
                <a:solidFill>
                  <a:srgbClr val="0033CC"/>
                </a:solidFill>
              </a:rPr>
              <a:t>傳推薦店家或隱藏景</a:t>
            </a:r>
            <a:r>
              <a:rPr lang="zh-TW" altLang="en-US" sz="3200" dirty="0" smtClean="0">
                <a:solidFill>
                  <a:srgbClr val="0033CC"/>
                </a:solidFill>
              </a:rPr>
              <a:t>點，亦或修改錯誤資訊。</a:t>
            </a:r>
            <a:endParaRPr lang="en-US" altLang="zh-TW" sz="3200" dirty="0" smtClean="0">
              <a:solidFill>
                <a:srgbClr val="0033CC"/>
              </a:solidFill>
            </a:endParaRPr>
          </a:p>
          <a:p>
            <a:endParaRPr lang="en-US" altLang="zh-TW" sz="800" dirty="0" smtClean="0">
              <a:solidFill>
                <a:srgbClr val="0033CC"/>
              </a:solidFill>
            </a:endParaRPr>
          </a:p>
          <a:p>
            <a:r>
              <a:rPr lang="zh-TW" altLang="en-US" sz="3200" dirty="0" smtClean="0">
                <a:solidFill>
                  <a:srgbClr val="0033CC"/>
                </a:solidFill>
              </a:rPr>
              <a:t>若有發現惡意的資訊，</a:t>
            </a:r>
            <a:r>
              <a:rPr lang="zh-TW" altLang="en-US" sz="3200" dirty="0">
                <a:solidFill>
                  <a:srgbClr val="0033CC"/>
                </a:solidFill>
              </a:rPr>
              <a:t>使用者</a:t>
            </a:r>
            <a:r>
              <a:rPr lang="zh-TW" altLang="en-US" sz="3200" dirty="0" smtClean="0">
                <a:solidFill>
                  <a:srgbClr val="0033CC"/>
                </a:solidFill>
              </a:rPr>
              <a:t>也能檢舉該點</a:t>
            </a:r>
            <a:r>
              <a:rPr lang="zh-TW" altLang="en-US" sz="3200" dirty="0">
                <a:solidFill>
                  <a:srgbClr val="0033CC"/>
                </a:solidFill>
              </a:rPr>
              <a:t>並</a:t>
            </a:r>
            <a:r>
              <a:rPr lang="zh-TW" altLang="en-US" sz="3200" dirty="0" smtClean="0">
                <a:solidFill>
                  <a:srgbClr val="0033CC"/>
                </a:solidFill>
              </a:rPr>
              <a:t>告知官方單位。</a:t>
            </a:r>
            <a:endParaRPr lang="zh-TW" altLang="en-US" sz="3200" dirty="0">
              <a:solidFill>
                <a:srgbClr val="0033CC"/>
              </a:solidFill>
            </a:endParaRPr>
          </a:p>
          <a:p>
            <a:endParaRPr lang="en-US" altLang="zh-TW" sz="3200" dirty="0" smtClean="0"/>
          </a:p>
          <a:p>
            <a:endParaRPr lang="en-US" altLang="zh-TW" sz="3200" dirty="0" smtClean="0"/>
          </a:p>
        </p:txBody>
      </p:sp>
      <p:sp>
        <p:nvSpPr>
          <p:cNvPr id="22532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5EBDACB-D521-45DF-8E3B-BB90D870F45F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11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243013"/>
          </a:xfrm>
        </p:spPr>
        <p:txBody>
          <a:bodyPr/>
          <a:lstStyle/>
          <a:p>
            <a:r>
              <a:rPr lang="zh-TW" altLang="en-US" dirty="0" smtClean="0"/>
              <a:t>系統特色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即時更新</a:t>
            </a:r>
            <a:endParaRPr lang="en-US" altLang="zh-TW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3161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系統特色 </a:t>
            </a:r>
            <a:r>
              <a:rPr lang="en-US" altLang="zh-TW" dirty="0" smtClean="0"/>
              <a:t>– Open Data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>
          <a:xfrm>
            <a:off x="457200" y="2052638"/>
            <a:ext cx="8229600" cy="4400550"/>
          </a:xfrm>
        </p:spPr>
        <p:txBody>
          <a:bodyPr/>
          <a:lstStyle/>
          <a:p>
            <a:r>
              <a:rPr lang="zh-TW" altLang="en-US" sz="3200" dirty="0" smtClean="0">
                <a:solidFill>
                  <a:srgbClr val="0033CC"/>
                </a:solidFill>
              </a:rPr>
              <a:t>我們考慮使用者在旅途中會用到的各種資訊，包括氣象、交通、民宿、餐飲、遊樂、醫療等，藉由宜蘭縣政府公布的這些開放式資料，加以整合，來讓</a:t>
            </a:r>
            <a:r>
              <a:rPr lang="zh-TW" altLang="en-US" sz="3200" dirty="0">
                <a:solidFill>
                  <a:srgbClr val="0033CC"/>
                </a:solidFill>
              </a:rPr>
              <a:t>使用者</a:t>
            </a:r>
            <a:r>
              <a:rPr lang="zh-TW" altLang="en-US" sz="3200" dirty="0" smtClean="0">
                <a:solidFill>
                  <a:srgbClr val="0033CC"/>
                </a:solidFill>
              </a:rPr>
              <a:t>能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更方便</a:t>
            </a:r>
            <a:r>
              <a:rPr lang="zh-TW" altLang="en-US" sz="3200" dirty="0" smtClean="0">
                <a:solidFill>
                  <a:srgbClr val="0033CC"/>
                </a:solidFill>
              </a:rPr>
              <a:t>、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更聰明</a:t>
            </a:r>
            <a:r>
              <a:rPr lang="zh-TW" altLang="en-US" sz="3200" dirty="0" smtClean="0">
                <a:solidFill>
                  <a:srgbClr val="0033CC"/>
                </a:solidFill>
              </a:rPr>
              <a:t>的利用，達到旅遊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無負擔</a:t>
            </a:r>
            <a:r>
              <a:rPr lang="zh-TW" altLang="en-US" sz="3200" dirty="0" smtClean="0">
                <a:solidFill>
                  <a:srgbClr val="0033CC"/>
                </a:solidFill>
              </a:rPr>
              <a:t>、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無煩惱</a:t>
            </a:r>
            <a:r>
              <a:rPr lang="zh-TW" altLang="en-US" sz="3200" dirty="0" smtClean="0">
                <a:solidFill>
                  <a:srgbClr val="0033CC"/>
                </a:solidFill>
              </a:rPr>
              <a:t>的目的。</a:t>
            </a:r>
            <a:endParaRPr lang="en-US" altLang="zh-TW" sz="3200" dirty="0">
              <a:solidFill>
                <a:srgbClr val="0033CC"/>
              </a:solidFill>
            </a:endParaRPr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2A58EED-5B61-47CF-B3A0-78AB3B7E1824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12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2017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內容版面配置區 2"/>
          <p:cNvSpPr>
            <a:spLocks noGrp="1"/>
          </p:cNvSpPr>
          <p:nvPr>
            <p:ph idx="1"/>
          </p:nvPr>
        </p:nvSpPr>
        <p:spPr>
          <a:xfrm>
            <a:off x="457200" y="2052638"/>
            <a:ext cx="8229600" cy="4400550"/>
          </a:xfrm>
        </p:spPr>
        <p:txBody>
          <a:bodyPr/>
          <a:lstStyle/>
          <a:p>
            <a:r>
              <a:rPr lang="zh-TW" altLang="en-US" sz="3200" dirty="0" smtClean="0">
                <a:solidFill>
                  <a:srgbClr val="0033CC"/>
                </a:solidFill>
              </a:rPr>
              <a:t>向系統註冊後，就能使用即時通知功能，發生重大災害如颱風、地震時，系統會自動發出通知，提醒使用者做好應變處理。</a:t>
            </a:r>
            <a:endParaRPr lang="en-US" altLang="zh-TW" sz="3200" dirty="0" smtClean="0"/>
          </a:p>
          <a:p>
            <a:endParaRPr lang="en-US" altLang="zh-TW" sz="3200" dirty="0" smtClean="0"/>
          </a:p>
        </p:txBody>
      </p:sp>
      <p:sp>
        <p:nvSpPr>
          <p:cNvPr id="22532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5EBDACB-D521-45DF-8E3B-BB90D870F45F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13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68928" y="476672"/>
            <a:ext cx="8229600" cy="1243013"/>
          </a:xfrm>
        </p:spPr>
        <p:txBody>
          <a:bodyPr/>
          <a:lstStyle/>
          <a:p>
            <a:r>
              <a:rPr lang="zh-TW" altLang="en-US" dirty="0" smtClean="0"/>
              <a:t>系統特色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即時通知</a:t>
            </a:r>
            <a:endParaRPr lang="en-US" altLang="zh-TW" dirty="0" smtClean="0">
              <a:cs typeface="Times New Roman" pitchFamily="18" charset="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3529840" y="5805264"/>
            <a:ext cx="27363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Andy\Downloads\宜蘭\新增資料夾\警報\警報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36131" r="3217" b="39254"/>
          <a:stretch/>
        </p:blipFill>
        <p:spPr bwMode="auto">
          <a:xfrm>
            <a:off x="3957669" y="4437112"/>
            <a:ext cx="1880647" cy="88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3745695"/>
            <a:ext cx="2168293" cy="250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y\Desktop\facebook_like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310" y="4370690"/>
            <a:ext cx="2198550" cy="18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2513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" t="7096" r="11551" b="8706"/>
          <a:stretch/>
        </p:blipFill>
        <p:spPr>
          <a:xfrm>
            <a:off x="90831" y="1667533"/>
            <a:ext cx="5590485" cy="4440407"/>
          </a:xfr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0523" y="1005486"/>
            <a:ext cx="2533572" cy="450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cs typeface="Times New Roman" pitchFamily="18" charset="0"/>
              </a:rPr>
              <a:t>系統架構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437CF982-88CC-4CC9-84AD-05564F86DE41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14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5301" y="3253531"/>
            <a:ext cx="1219200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768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" t="7096" r="11551" b="8706"/>
          <a:stretch/>
        </p:blipFill>
        <p:spPr>
          <a:xfrm>
            <a:off x="90831" y="1667533"/>
            <a:ext cx="5590485" cy="4440407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59" y="1158008"/>
            <a:ext cx="2533275" cy="4503599"/>
          </a:xfrm>
          <a:prstGeom prst="rect">
            <a:avLst/>
          </a:prstGeom>
        </p:spPr>
      </p:pic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cs typeface="Times New Roman" pitchFamily="18" charset="0"/>
              </a:rPr>
              <a:t>系統架構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437CF982-88CC-4CC9-84AD-05564F86DE41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15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5300" y="3945304"/>
            <a:ext cx="1209675" cy="283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C:\Users\Andy\Desktop\比賽\1宜蘭\TravelMap-master\androidmap\res\drawable-hdpi\ad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2" y="419245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ndy\Desktop\比賽\1宜蘭\TravelMap-master\androidmap\res\drawable-hdpi\nearb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11" y="420749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76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" t="7096" r="11551" b="8706"/>
          <a:stretch/>
        </p:blipFill>
        <p:spPr>
          <a:xfrm>
            <a:off x="90831" y="1667533"/>
            <a:ext cx="5590485" cy="4440407"/>
          </a:xfrm>
        </p:spPr>
      </p:pic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cs typeface="Times New Roman" pitchFamily="18" charset="0"/>
              </a:rPr>
              <a:t>系統架構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437CF982-88CC-4CC9-84AD-05564F86DE41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16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09801" y="2400299"/>
            <a:ext cx="1219200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" b="7828"/>
          <a:stretch/>
        </p:blipFill>
        <p:spPr bwMode="auto">
          <a:xfrm>
            <a:off x="5278889" y="3529756"/>
            <a:ext cx="1783664" cy="28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" b="7366"/>
          <a:stretch/>
        </p:blipFill>
        <p:spPr>
          <a:xfrm>
            <a:off x="7214812" y="3529756"/>
            <a:ext cx="1776230" cy="28673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1" b="8221"/>
          <a:stretch/>
        </p:blipFill>
        <p:spPr>
          <a:xfrm>
            <a:off x="7226111" y="533109"/>
            <a:ext cx="1772156" cy="2841474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969672" y="2000249"/>
            <a:ext cx="1202403" cy="26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3962401" y="2371725"/>
            <a:ext cx="1209674" cy="277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3962401" y="2783370"/>
            <a:ext cx="1209674" cy="274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Picture 54" descr="C:\Users\Andy\Desktop\比賽\1宜蘭\TravelMap-master\androidmap\res\drawable-hdpi\trai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21" y="181078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5" descr="C:\Users\Andy\Desktop\比賽\1宜蘭\TravelMap-master\androidmap\res\drawable-hdpi\weath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21" y="226798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6" descr="C:\Users\Andy\Desktop\比賽\1宜蘭\TravelMap-master\androidmap\res\drawable-hdpi\sta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43" y="272518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8130"/>
          <a:stretch/>
        </p:blipFill>
        <p:spPr>
          <a:xfrm>
            <a:off x="5278889" y="533109"/>
            <a:ext cx="1820853" cy="28404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302156" y="893928"/>
            <a:ext cx="225187" cy="238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580716" y="893927"/>
            <a:ext cx="225187" cy="238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857800" y="896203"/>
            <a:ext cx="225187" cy="236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364088" y="533110"/>
            <a:ext cx="1862023" cy="3608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43" idx="2"/>
          </p:cNvCxnSpPr>
          <p:nvPr/>
        </p:nvCxnSpPr>
        <p:spPr>
          <a:xfrm flipH="1">
            <a:off x="5313065" y="1132763"/>
            <a:ext cx="380245" cy="23969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4" idx="2"/>
          </p:cNvCxnSpPr>
          <p:nvPr/>
        </p:nvCxnSpPr>
        <p:spPr>
          <a:xfrm>
            <a:off x="5970394" y="1132764"/>
            <a:ext cx="1247817" cy="24081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218211" y="533109"/>
            <a:ext cx="1780055" cy="2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5282498" y="3531307"/>
            <a:ext cx="1780055" cy="2852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7210987" y="3540921"/>
            <a:ext cx="1780055" cy="2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1254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" t="7096" r="11551" b="8706"/>
          <a:stretch/>
        </p:blipFill>
        <p:spPr>
          <a:xfrm>
            <a:off x="90831" y="1667533"/>
            <a:ext cx="5590485" cy="4440407"/>
          </a:xfrm>
        </p:spPr>
      </p:pic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cs typeface="Times New Roman" pitchFamily="18" charset="0"/>
              </a:rPr>
              <a:t>系統架構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437CF982-88CC-4CC9-84AD-05564F86DE41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17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05264" y="3514041"/>
            <a:ext cx="1223736" cy="267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7206454" y="525192"/>
            <a:ext cx="1822500" cy="5781694"/>
            <a:chOff x="6930607" y="562606"/>
            <a:chExt cx="1822500" cy="5781694"/>
          </a:xfrm>
        </p:grpSpPr>
        <p:pic>
          <p:nvPicPr>
            <p:cNvPr id="9" name="Picture 2" descr="C:\Users\Andy\Downloads\宜蘭\新增資料夾\交通\907074_668207886531979_146632460_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06" b="8529"/>
            <a:stretch/>
          </p:blipFill>
          <p:spPr bwMode="auto">
            <a:xfrm>
              <a:off x="6930607" y="562606"/>
              <a:ext cx="1822500" cy="2830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y\Downloads\宜蘭\新增資料夾\交通\1387951_668207859865315_1966793981_n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1" t="4456" r="61" b="8178"/>
            <a:stretch/>
          </p:blipFill>
          <p:spPr bwMode="auto">
            <a:xfrm>
              <a:off x="6930607" y="3513636"/>
              <a:ext cx="1822500" cy="2830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矩形 50"/>
          <p:cNvSpPr/>
          <p:nvPr/>
        </p:nvSpPr>
        <p:spPr>
          <a:xfrm>
            <a:off x="3969672" y="3317019"/>
            <a:ext cx="1202403" cy="26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971926" y="3714750"/>
            <a:ext cx="1200149" cy="257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Picture 57" descr="C:\Users\Andy\Desktop\比賽\1宜蘭\TravelMap-master\androidmap\res\drawable-hdpi\roadwor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14598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8" descr="C:\Users\Andy\Desktop\比賽\1宜蘭\TravelMap-master\androidmap\res\drawable-hdpi\traffic_ja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6148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圖片 31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t="438" b="498"/>
          <a:stretch/>
        </p:blipFill>
        <p:spPr>
          <a:xfrm>
            <a:off x="5302156" y="545902"/>
            <a:ext cx="1810800" cy="28404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033205" y="881969"/>
            <a:ext cx="225187" cy="207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04084" y="881969"/>
            <a:ext cx="225187" cy="213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接點 44"/>
          <p:cNvCxnSpPr>
            <a:stCxn id="33" idx="0"/>
          </p:cNvCxnSpPr>
          <p:nvPr/>
        </p:nvCxnSpPr>
        <p:spPr>
          <a:xfrm flipV="1">
            <a:off x="6145799" y="545902"/>
            <a:ext cx="1072412" cy="3360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44" idx="2"/>
          </p:cNvCxnSpPr>
          <p:nvPr/>
        </p:nvCxnSpPr>
        <p:spPr>
          <a:xfrm>
            <a:off x="6416678" y="1095907"/>
            <a:ext cx="801533" cy="24181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7218211" y="533109"/>
            <a:ext cx="1800185" cy="2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7210987" y="3478008"/>
            <a:ext cx="1812433" cy="2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1254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" t="7096" r="11551" b="8706"/>
          <a:stretch/>
        </p:blipFill>
        <p:spPr>
          <a:xfrm>
            <a:off x="90831" y="1667533"/>
            <a:ext cx="5590485" cy="4440407"/>
          </a:xfrm>
        </p:spPr>
      </p:pic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cs typeface="Times New Roman" pitchFamily="18" charset="0"/>
              </a:rPr>
              <a:t>系統架構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437CF982-88CC-4CC9-84AD-05564F86DE41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18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26621" y="4564790"/>
            <a:ext cx="1202379" cy="287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7226111" y="533109"/>
            <a:ext cx="1772154" cy="5838267"/>
            <a:chOff x="7020272" y="537938"/>
            <a:chExt cx="1841454" cy="5871347"/>
          </a:xfrm>
        </p:grpSpPr>
        <p:pic>
          <p:nvPicPr>
            <p:cNvPr id="1033" name="Picture 9" descr="C:\Users\Andy\Downloads\宜蘭\新增資料夾\地理\1371564_668242896528478_862046379_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6" b="7691"/>
            <a:stretch/>
          </p:blipFill>
          <p:spPr bwMode="auto">
            <a:xfrm>
              <a:off x="7020272" y="3529285"/>
              <a:ext cx="1841454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:\Users\Andy\Downloads\宜蘭\新增資料夾\地理\1418232_668243026528465_509958309_n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6" b="7691"/>
            <a:stretch/>
          </p:blipFill>
          <p:spPr bwMode="auto">
            <a:xfrm>
              <a:off x="7020272" y="537938"/>
              <a:ext cx="1841454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矩形 52"/>
          <p:cNvSpPr/>
          <p:nvPr/>
        </p:nvSpPr>
        <p:spPr>
          <a:xfrm>
            <a:off x="3980164" y="4341192"/>
            <a:ext cx="1191911" cy="259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3980165" y="4725610"/>
            <a:ext cx="1198998" cy="287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Picture 60" descr="C:\Users\Andy\Desktop\比賽\1宜蘭\TravelMap-master\androidmap\res\drawable-hdpi\green_mark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83" y="42291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61" descr="C:\Users\Andy\Desktop\比賽\1宜蘭\TravelMap-master\androidmap\res\drawable-hdpi\blue_mark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83" y="46508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2" b="7509"/>
          <a:stretch/>
        </p:blipFill>
        <p:spPr>
          <a:xfrm>
            <a:off x="5292909" y="3529756"/>
            <a:ext cx="1802931" cy="2840400"/>
          </a:xfrm>
          <a:prstGeom prst="rect">
            <a:avLst/>
          </a:prstGeom>
        </p:spPr>
      </p:pic>
      <p:cxnSp>
        <p:nvCxnSpPr>
          <p:cNvPr id="44" name="直線接點 43"/>
          <p:cNvCxnSpPr/>
          <p:nvPr/>
        </p:nvCxnSpPr>
        <p:spPr>
          <a:xfrm flipV="1">
            <a:off x="6883121" y="3501851"/>
            <a:ext cx="327866" cy="1029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218211" y="533109"/>
            <a:ext cx="1780055" cy="2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210987" y="3507602"/>
            <a:ext cx="1780055" cy="2810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5347611" y="4539232"/>
            <a:ext cx="1698318" cy="812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C:\Users\Andy\Desktop\比賽\1宜蘭\宜蘭報告PPT素材\新增資料夾\地理\1396621_668243293195105_569379427_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0" b="7692"/>
          <a:stretch/>
        </p:blipFill>
        <p:spPr bwMode="auto">
          <a:xfrm>
            <a:off x="5285939" y="533109"/>
            <a:ext cx="1809072" cy="28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5457214" y="1412776"/>
            <a:ext cx="147091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 flipV="1">
            <a:off x="6732240" y="533110"/>
            <a:ext cx="493871" cy="879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254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" t="7096" r="11551" b="8706"/>
          <a:stretch/>
        </p:blipFill>
        <p:spPr>
          <a:xfrm>
            <a:off x="90831" y="1667533"/>
            <a:ext cx="5590485" cy="4440407"/>
          </a:xfrm>
        </p:spPr>
      </p:pic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cs typeface="Times New Roman" pitchFamily="18" charset="0"/>
              </a:rPr>
              <a:t>系統架構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437CF982-88CC-4CC9-84AD-05564F86DE41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19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91485" y="5413247"/>
            <a:ext cx="1237515" cy="275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8211" y="513309"/>
            <a:ext cx="178291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9" descr="C:\Users\Andy\Desktop\比賽\1宜蘭\TravelMap-master\androidmap\res\drawable-hdpi\pus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32236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47" y="3493365"/>
            <a:ext cx="3503983" cy="238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87" y="533109"/>
            <a:ext cx="1831447" cy="28800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588224" y="879100"/>
            <a:ext cx="225187" cy="220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接點 43"/>
          <p:cNvCxnSpPr>
            <a:stCxn id="43" idx="0"/>
          </p:cNvCxnSpPr>
          <p:nvPr/>
        </p:nvCxnSpPr>
        <p:spPr>
          <a:xfrm flipV="1">
            <a:off x="6700818" y="533110"/>
            <a:ext cx="525293" cy="3459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7218211" y="510639"/>
            <a:ext cx="1780055" cy="2862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7553323" y="5877272"/>
            <a:ext cx="14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0033CC"/>
                </a:solidFill>
                <a:cs typeface="Times New Roman" pitchFamily="18" charset="0"/>
              </a:rPr>
              <a:t>CAP message</a:t>
            </a:r>
            <a:endParaRPr kumimoji="1" lang="zh-TW" altLang="en-US" dirty="0">
              <a:solidFill>
                <a:srgbClr val="0033CC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254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9083352" cy="1243013"/>
          </a:xfrm>
        </p:spPr>
        <p:txBody>
          <a:bodyPr/>
          <a:lstStyle/>
          <a:p>
            <a:r>
              <a:rPr lang="zh-TW" altLang="en-US" dirty="0" smtClean="0"/>
              <a:t>大綱</a:t>
            </a:r>
          </a:p>
        </p:txBody>
      </p:sp>
      <p:sp>
        <p:nvSpPr>
          <p:cNvPr id="17411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400550"/>
          </a:xfrm>
        </p:spPr>
        <p:txBody>
          <a:bodyPr/>
          <a:lstStyle/>
          <a:p>
            <a:pPr>
              <a:defRPr/>
            </a:pP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動機</a:t>
            </a:r>
            <a:endParaRPr lang="en-US" altLang="zh-TW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zh-TW" altLang="en-US" sz="3200" dirty="0">
                <a:solidFill>
                  <a:srgbClr val="0033CC"/>
                </a:solidFill>
                <a:cs typeface="Times New Roman" pitchFamily="18" charset="0"/>
              </a:rPr>
              <a:t>現有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方法及問題</a:t>
            </a:r>
            <a:endParaRPr lang="en-US" altLang="zh-TW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zh-TW" altLang="en-US" sz="3200" dirty="0">
                <a:solidFill>
                  <a:srgbClr val="0033CC"/>
                </a:solidFill>
                <a:cs typeface="Times New Roman" pitchFamily="18" charset="0"/>
              </a:rPr>
              <a:t>宜起遊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蘭趣</a:t>
            </a:r>
            <a:endParaRPr lang="en-US" altLang="zh-TW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zh-TW" altLang="en-US" sz="2600" dirty="0" smtClean="0">
                <a:solidFill>
                  <a:srgbClr val="0033CC"/>
                </a:solidFill>
                <a:cs typeface="Times New Roman" pitchFamily="18" charset="0"/>
              </a:rPr>
              <a:t>系統創意</a:t>
            </a:r>
            <a:endParaRPr lang="en-US" altLang="zh-TW" sz="26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zh-TW" altLang="en-US" sz="2600" dirty="0">
                <a:solidFill>
                  <a:srgbClr val="0033CC"/>
                </a:solidFill>
                <a:cs typeface="Times New Roman" pitchFamily="18" charset="0"/>
              </a:rPr>
              <a:t>系統</a:t>
            </a:r>
            <a:r>
              <a:rPr lang="zh-TW" altLang="en-US" sz="2600" dirty="0" smtClean="0">
                <a:solidFill>
                  <a:srgbClr val="0033CC"/>
                </a:solidFill>
                <a:cs typeface="Times New Roman" pitchFamily="18" charset="0"/>
              </a:rPr>
              <a:t>特色</a:t>
            </a:r>
            <a:endParaRPr lang="en-US" altLang="zh-TW" sz="26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zh-TW" altLang="en-US" sz="2600" dirty="0">
                <a:solidFill>
                  <a:srgbClr val="0033CC"/>
                </a:solidFill>
                <a:cs typeface="Times New Roman" pitchFamily="18" charset="0"/>
              </a:rPr>
              <a:t>系統</a:t>
            </a:r>
            <a:r>
              <a:rPr lang="zh-TW" altLang="en-US" sz="2600" dirty="0" smtClean="0">
                <a:solidFill>
                  <a:srgbClr val="0033CC"/>
                </a:solidFill>
                <a:cs typeface="Times New Roman" pitchFamily="18" charset="0"/>
              </a:rPr>
              <a:t>架構</a:t>
            </a:r>
            <a:endParaRPr lang="en-US" altLang="zh-TW" sz="26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en-US" altLang="zh-TW" sz="3200" dirty="0" smtClean="0">
                <a:solidFill>
                  <a:srgbClr val="0033CC"/>
                </a:solidFill>
                <a:cs typeface="Times New Roman" pitchFamily="18" charset="0"/>
              </a:rPr>
              <a:t>Demo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影片</a:t>
            </a:r>
            <a:endParaRPr lang="en-US" altLang="zh-TW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實</a:t>
            </a:r>
            <a:r>
              <a:rPr lang="zh-TW" altLang="en-US" sz="3200" dirty="0">
                <a:solidFill>
                  <a:srgbClr val="0033CC"/>
                </a:solidFill>
                <a:cs typeface="Times New Roman" pitchFamily="18" charset="0"/>
              </a:rPr>
              <a:t>機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操作</a:t>
            </a:r>
            <a:endParaRPr lang="en-US" altLang="zh-TW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結論</a:t>
            </a:r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B534EECE-945F-427C-9D43-92756EECA458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2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075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cs typeface="Times New Roman" pitchFamily="18" charset="0"/>
              </a:rPr>
              <a:t>Demo</a:t>
            </a:r>
            <a:r>
              <a:rPr lang="zh-TW" altLang="en-US" dirty="0" smtClean="0">
                <a:cs typeface="Times New Roman" pitchFamily="18" charset="0"/>
              </a:rPr>
              <a:t>影片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2A58EED-5B61-47CF-B3A0-78AB3B7E1824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20</a:t>
            </a:fld>
            <a:endParaRPr lang="zh-TW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524328" y="602128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123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4478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實機操作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00550"/>
          </a:xfrm>
        </p:spPr>
        <p:txBody>
          <a:bodyPr/>
          <a:lstStyle/>
          <a:p>
            <a:r>
              <a:rPr lang="zh-TW" altLang="en-US" sz="3200" dirty="0"/>
              <a:t>檢視及新增類別、標籤</a:t>
            </a:r>
            <a:endParaRPr lang="en-US" altLang="zh-TW" sz="3200" dirty="0"/>
          </a:p>
          <a:p>
            <a:r>
              <a:rPr lang="zh-TW" altLang="en-US" sz="3200" dirty="0"/>
              <a:t>過濾訊息，查看</a:t>
            </a:r>
            <a:r>
              <a:rPr lang="zh-TW" altLang="en-US" sz="3200" dirty="0" smtClean="0"/>
              <a:t>附近</a:t>
            </a:r>
            <a:r>
              <a:rPr lang="zh-TW" altLang="en-US" sz="3200" dirty="0"/>
              <a:t>資訊</a:t>
            </a:r>
            <a:endParaRPr lang="en-US" altLang="zh-TW" sz="3200" dirty="0"/>
          </a:p>
          <a:p>
            <a:r>
              <a:rPr lang="zh-TW" altLang="en-US" sz="3200" dirty="0"/>
              <a:t>交通、天氣、景</a:t>
            </a:r>
            <a:r>
              <a:rPr lang="zh-TW" altLang="en-US" sz="3200" dirty="0" smtClean="0"/>
              <a:t>點查詢</a:t>
            </a:r>
            <a:endParaRPr lang="en-US" altLang="zh-TW" sz="3200" dirty="0"/>
          </a:p>
          <a:p>
            <a:r>
              <a:rPr lang="zh-TW" altLang="en-US" sz="3200" b="1" dirty="0">
                <a:solidFill>
                  <a:srgbClr val="FF0000"/>
                </a:solidFill>
              </a:rPr>
              <a:t>新增交通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壅塞、</a:t>
            </a:r>
            <a:r>
              <a:rPr lang="zh-TW" altLang="en-US" sz="3200" b="1" dirty="0">
                <a:solidFill>
                  <a:srgbClr val="FF0000"/>
                </a:solidFill>
              </a:rPr>
              <a:t>道路施工資訊</a:t>
            </a:r>
            <a:endParaRPr lang="en-US" altLang="zh-TW" sz="3200" b="1" dirty="0">
              <a:solidFill>
                <a:srgbClr val="FF0000"/>
              </a:solidFill>
            </a:endParaRPr>
          </a:p>
          <a:p>
            <a:r>
              <a:rPr lang="zh-TW" altLang="en-US" sz="3200" b="1" dirty="0" smtClean="0">
                <a:solidFill>
                  <a:srgbClr val="FF0000"/>
                </a:solidFill>
              </a:rPr>
              <a:t>新增</a:t>
            </a:r>
            <a:r>
              <a:rPr lang="zh-TW" altLang="en-US" sz="3200" b="1" dirty="0">
                <a:solidFill>
                  <a:srgbClr val="FF0000"/>
                </a:solidFill>
              </a:rPr>
              <a:t>、修改地理資訊</a:t>
            </a:r>
            <a:endParaRPr lang="en-US" altLang="zh-TW" sz="3200" b="1" dirty="0">
              <a:solidFill>
                <a:srgbClr val="FF0000"/>
              </a:solidFill>
            </a:endParaRPr>
          </a:p>
          <a:p>
            <a:r>
              <a:rPr lang="zh-TW" altLang="en-US" sz="3200" b="1" dirty="0" smtClean="0">
                <a:solidFill>
                  <a:srgbClr val="FF0000"/>
                </a:solidFill>
              </a:rPr>
              <a:t>即時</a:t>
            </a:r>
            <a:r>
              <a:rPr lang="zh-TW" altLang="en-US" sz="3200" b="1" dirty="0">
                <a:solidFill>
                  <a:srgbClr val="FF0000"/>
                </a:solidFill>
              </a:rPr>
              <a:t>通知</a:t>
            </a:r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2A58EED-5B61-47CF-B3A0-78AB3B7E1824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21</a:t>
            </a:fld>
            <a:endParaRPr lang="zh-TW" alt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449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cs typeface="Times New Roman" pitchFamily="18" charset="0"/>
              </a:rPr>
              <a:t>總結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00550"/>
          </a:xfrm>
        </p:spPr>
        <p:txBody>
          <a:bodyPr/>
          <a:lstStyle/>
          <a:p>
            <a:r>
              <a:rPr lang="zh-TW" altLang="en-US" sz="3200" dirty="0" smtClean="0">
                <a:solidFill>
                  <a:srgbClr val="0033CC"/>
                </a:solidFill>
              </a:rPr>
              <a:t>我們充分利用宜蘭開放式資料完成本作品，</a:t>
            </a:r>
            <a:r>
              <a:rPr lang="zh-TW" altLang="en-US" sz="3200" dirty="0">
                <a:solidFill>
                  <a:srgbClr val="0033CC"/>
                </a:solidFill>
              </a:rPr>
              <a:t>讓使用者</a:t>
            </a:r>
            <a:r>
              <a:rPr lang="zh-TW" altLang="en-US" sz="3200" dirty="0" smtClean="0">
                <a:solidFill>
                  <a:srgbClr val="0033CC"/>
                </a:solidFill>
              </a:rPr>
              <a:t>能</a:t>
            </a:r>
            <a:r>
              <a:rPr lang="zh-TW" altLang="en-US" sz="3200" b="1" dirty="0">
                <a:solidFill>
                  <a:srgbClr val="FF0000"/>
                </a:solidFill>
              </a:rPr>
              <a:t>更方便</a:t>
            </a:r>
            <a:r>
              <a:rPr lang="zh-TW" altLang="en-US" sz="3200" dirty="0">
                <a:solidFill>
                  <a:srgbClr val="0033CC"/>
                </a:solidFill>
              </a:rPr>
              <a:t>、</a:t>
            </a:r>
            <a:r>
              <a:rPr lang="zh-TW" altLang="en-US" sz="3200" b="1" dirty="0">
                <a:solidFill>
                  <a:srgbClr val="FF0000"/>
                </a:solidFill>
              </a:rPr>
              <a:t>更聰明</a:t>
            </a:r>
            <a:r>
              <a:rPr lang="zh-TW" altLang="en-US" sz="3200" dirty="0">
                <a:solidFill>
                  <a:srgbClr val="0033CC"/>
                </a:solidFill>
              </a:rPr>
              <a:t>的利用，達到旅遊</a:t>
            </a:r>
            <a:r>
              <a:rPr lang="zh-TW" altLang="en-US" sz="3200" b="1" dirty="0">
                <a:solidFill>
                  <a:srgbClr val="FF0000"/>
                </a:solidFill>
              </a:rPr>
              <a:t>無負擔</a:t>
            </a:r>
            <a:r>
              <a:rPr lang="zh-TW" altLang="en-US" sz="3200" dirty="0">
                <a:solidFill>
                  <a:srgbClr val="0033CC"/>
                </a:solidFill>
              </a:rPr>
              <a:t>、</a:t>
            </a:r>
            <a:r>
              <a:rPr lang="zh-TW" altLang="en-US" sz="3200" b="1" dirty="0">
                <a:solidFill>
                  <a:srgbClr val="FF0000"/>
                </a:solidFill>
              </a:rPr>
              <a:t>無煩惱</a:t>
            </a:r>
            <a:r>
              <a:rPr lang="zh-TW" altLang="en-US" sz="3200" dirty="0">
                <a:solidFill>
                  <a:srgbClr val="0033CC"/>
                </a:solidFill>
              </a:rPr>
              <a:t>的目的。 </a:t>
            </a:r>
            <a:endParaRPr lang="en-US" altLang="zh-TW" sz="3200" dirty="0" smtClean="0">
              <a:solidFill>
                <a:srgbClr val="0033CC"/>
              </a:solidFill>
            </a:endParaRPr>
          </a:p>
          <a:p>
            <a:r>
              <a:rPr lang="zh-TW" altLang="en-US" sz="3200" dirty="0">
                <a:solidFill>
                  <a:srgbClr val="0033CC"/>
                </a:solidFill>
              </a:rPr>
              <a:t>本系統</a:t>
            </a:r>
            <a:r>
              <a:rPr lang="zh-TW" altLang="en-US" sz="3200" dirty="0" smtClean="0">
                <a:solidFill>
                  <a:srgbClr val="0033CC"/>
                </a:solidFill>
              </a:rPr>
              <a:t>主要創意是結合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大眾力量 </a:t>
            </a:r>
            <a:r>
              <a:rPr lang="zh-TW" altLang="en-US" sz="3200" dirty="0" smtClean="0">
                <a:solidFill>
                  <a:srgbClr val="0033CC"/>
                </a:solidFill>
              </a:rPr>
              <a:t>以及現今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社群網路</a:t>
            </a:r>
            <a:r>
              <a:rPr lang="zh-TW" altLang="en-US" sz="3200" dirty="0" smtClean="0">
                <a:solidFill>
                  <a:srgbClr val="0033CC"/>
                </a:solidFill>
              </a:rPr>
              <a:t>，</a:t>
            </a:r>
            <a:r>
              <a:rPr lang="zh-TW" altLang="en-US" sz="3200" dirty="0">
                <a:solidFill>
                  <a:srgbClr val="0033CC"/>
                </a:solidFill>
              </a:rPr>
              <a:t>透過宜蘭開放式資料的</a:t>
            </a:r>
            <a:r>
              <a:rPr lang="zh-TW" altLang="en-US" sz="3200" dirty="0" smtClean="0">
                <a:solidFill>
                  <a:srgbClr val="0033CC"/>
                </a:solidFill>
              </a:rPr>
              <a:t>上傳、修改，使地圖資訊更加充足、完整。</a:t>
            </a:r>
            <a:endParaRPr lang="en-US" altLang="zh-TW" sz="800" dirty="0" smtClean="0">
              <a:solidFill>
                <a:srgbClr val="0033CC"/>
              </a:solidFill>
            </a:endParaRPr>
          </a:p>
          <a:p>
            <a:r>
              <a:rPr lang="zh-TW" altLang="en-US" sz="3200" dirty="0" smtClean="0">
                <a:solidFill>
                  <a:srgbClr val="0033CC"/>
                </a:solidFill>
              </a:rPr>
              <a:t>解決了大多數旅遊</a:t>
            </a:r>
            <a:r>
              <a:rPr lang="en-US" altLang="zh-TW" sz="3200" dirty="0" smtClean="0">
                <a:solidFill>
                  <a:srgbClr val="0033CC"/>
                </a:solidFill>
              </a:rPr>
              <a:t>App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地圖資訊過舊</a:t>
            </a:r>
            <a:r>
              <a:rPr lang="zh-TW" altLang="en-US" sz="3200" dirty="0" smtClean="0">
                <a:solidFill>
                  <a:srgbClr val="0033CC"/>
                </a:solidFill>
              </a:rPr>
              <a:t>或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無法提供即時資訊</a:t>
            </a:r>
            <a:r>
              <a:rPr lang="zh-TW" altLang="en-US" sz="3200" dirty="0" smtClean="0">
                <a:solidFill>
                  <a:srgbClr val="0033CC"/>
                </a:solidFill>
              </a:rPr>
              <a:t>的</a:t>
            </a:r>
            <a:r>
              <a:rPr lang="zh-TW" altLang="en-US" sz="3200" dirty="0">
                <a:solidFill>
                  <a:srgbClr val="0033CC"/>
                </a:solidFill>
              </a:rPr>
              <a:t>問題，使宜蘭開放式</a:t>
            </a:r>
            <a:r>
              <a:rPr lang="zh-TW" altLang="en-US" sz="3200" dirty="0" smtClean="0">
                <a:solidFill>
                  <a:srgbClr val="0033CC"/>
                </a:solidFill>
              </a:rPr>
              <a:t>資料能更加充分完善、利用。</a:t>
            </a:r>
          </a:p>
          <a:p>
            <a:endParaRPr lang="en-US" altLang="zh-TW" sz="3200" dirty="0" smtClean="0"/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2A58EED-5B61-47CF-B3A0-78AB3B7E1824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22</a:t>
            </a:fld>
            <a:endParaRPr lang="zh-TW" alt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4638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/>
          <p:cNvSpPr>
            <a:spLocks noGrp="1"/>
          </p:cNvSpPr>
          <p:nvPr>
            <p:ph type="title"/>
          </p:nvPr>
        </p:nvSpPr>
        <p:spPr>
          <a:xfrm>
            <a:off x="468313" y="2924175"/>
            <a:ext cx="8229600" cy="1243013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rgbClr val="0033CC"/>
                </a:solidFill>
              </a:rPr>
              <a:t>謝謝觀賞</a:t>
            </a:r>
          </a:p>
        </p:txBody>
      </p:sp>
      <p:sp>
        <p:nvSpPr>
          <p:cNvPr id="33795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B598E503-0DBE-4146-95FE-4EF569CCD38E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23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841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9083352" cy="1243013"/>
          </a:xfrm>
        </p:spPr>
        <p:txBody>
          <a:bodyPr/>
          <a:lstStyle/>
          <a:p>
            <a:r>
              <a:rPr lang="zh-TW" altLang="en-US" dirty="0" smtClean="0"/>
              <a:t>動機</a:t>
            </a:r>
          </a:p>
        </p:txBody>
      </p:sp>
      <p:sp>
        <p:nvSpPr>
          <p:cNvPr id="174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每當寒暑假來臨，或是畢業旅行、家庭旅遊時，總想要遠離塵囂，到不同地方遊覽，而宜蘭絕對是您的不二選擇。但是，</a:t>
            </a:r>
            <a:r>
              <a:rPr lang="zh-TW" altLang="en-US" sz="3200" b="1" dirty="0" smtClean="0">
                <a:solidFill>
                  <a:srgbClr val="FF0000"/>
                </a:solidFill>
                <a:cs typeface="Times New Roman" pitchFamily="18" charset="0"/>
              </a:rPr>
              <a:t>要去陌生的地方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，</a:t>
            </a:r>
            <a:r>
              <a:rPr lang="zh-TW" altLang="en-US" sz="3200" b="1" dirty="0" smtClean="0">
                <a:solidFill>
                  <a:srgbClr val="FF0000"/>
                </a:solidFill>
                <a:cs typeface="Times New Roman" pitchFamily="18" charset="0"/>
              </a:rPr>
              <a:t>又沒有人當導遊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，</a:t>
            </a:r>
            <a:r>
              <a:rPr lang="zh-TW" altLang="en-US" sz="3200" dirty="0">
                <a:solidFill>
                  <a:srgbClr val="0033CC"/>
                </a:solidFill>
                <a:cs typeface="Times New Roman" pitchFamily="18" charset="0"/>
              </a:rPr>
              <a:t>該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怎麼辦？</a:t>
            </a:r>
            <a:endParaRPr lang="en-US" altLang="zh-TW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 marL="360000" indent="0">
              <a:buFont typeface="Wingdings" pitchFamily="2" charset="2"/>
              <a:buNone/>
              <a:defRPr/>
            </a:pPr>
            <a:endParaRPr lang="zh-TW" altLang="en-US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>
              <a:defRPr/>
            </a:pPr>
            <a:endParaRPr lang="zh-TW" altLang="en-US" sz="3200" dirty="0" smtClean="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B534EECE-945F-427C-9D43-92756EECA458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3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0" y="4350319"/>
            <a:ext cx="3097003" cy="206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4105162"/>
            <a:ext cx="3077013" cy="230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281087" y="64560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0033CC"/>
                </a:solidFill>
                <a:cs typeface="Times New Roman" pitchFamily="18" charset="0"/>
              </a:rPr>
              <a:t>南雅奇岩</a:t>
            </a:r>
            <a:endParaRPr kumimoji="1" lang="zh-TW" altLang="en-US" dirty="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487065" y="64560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0033CC"/>
                </a:solidFill>
                <a:cs typeface="Times New Roman" pitchFamily="18" charset="0"/>
              </a:rPr>
              <a:t>傳統藝術中心</a:t>
            </a:r>
            <a:endParaRPr kumimoji="1" lang="zh-TW" altLang="en-US" dirty="0">
              <a:solidFill>
                <a:srgbClr val="0033CC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716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9083352" cy="1243013"/>
          </a:xfrm>
        </p:spPr>
        <p:txBody>
          <a:bodyPr/>
          <a:lstStyle/>
          <a:p>
            <a:r>
              <a:rPr lang="zh-TW" altLang="en-US" dirty="0" smtClean="0"/>
              <a:t>現有方法及其問題</a:t>
            </a:r>
          </a:p>
        </p:txBody>
      </p:sp>
      <p:sp>
        <p:nvSpPr>
          <p:cNvPr id="174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上網</a:t>
            </a:r>
            <a:r>
              <a:rPr lang="zh-TW" altLang="en-US" sz="3200" dirty="0">
                <a:solidFill>
                  <a:srgbClr val="0033CC"/>
                </a:solidFill>
                <a:cs typeface="Times New Roman" pitchFamily="18" charset="0"/>
              </a:rPr>
              <a:t>查資料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？</a:t>
            </a:r>
            <a:endParaRPr lang="en-US" altLang="zh-TW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 marL="360000" indent="0">
              <a:buFont typeface="Wingdings" pitchFamily="2" charset="2"/>
              <a:buNone/>
              <a:defRPr/>
            </a:pP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→</a:t>
            </a:r>
            <a:r>
              <a:rPr lang="zh-TW" altLang="en-US" sz="3200" dirty="0">
                <a:solidFill>
                  <a:srgbClr val="0033CC"/>
                </a:solidFill>
                <a:cs typeface="Times New Roman" pitchFamily="18" charset="0"/>
              </a:rPr>
              <a:t>規劃</a:t>
            </a:r>
            <a:r>
              <a:rPr lang="zh-TW" altLang="en-US" sz="3200" b="1" dirty="0" smtClean="0">
                <a:solidFill>
                  <a:srgbClr val="FF0000"/>
                </a:solidFill>
                <a:cs typeface="Times New Roman" pitchFamily="18" charset="0"/>
              </a:rPr>
              <a:t>交通</a:t>
            </a:r>
            <a:r>
              <a:rPr lang="zh-TW" altLang="en-US" sz="3200" b="1" dirty="0">
                <a:solidFill>
                  <a:srgbClr val="FF0000"/>
                </a:solidFill>
                <a:cs typeface="Times New Roman" pitchFamily="18" charset="0"/>
              </a:rPr>
              <a:t>路線</a:t>
            </a:r>
            <a:r>
              <a:rPr lang="zh-TW" altLang="en-US" sz="3200" dirty="0">
                <a:solidFill>
                  <a:srgbClr val="0033CC"/>
                </a:solidFill>
                <a:cs typeface="Times New Roman" pitchFamily="18" charset="0"/>
              </a:rPr>
              <a:t>、</a:t>
            </a:r>
            <a:r>
              <a:rPr lang="zh-TW" altLang="en-US" sz="3200" b="1" dirty="0">
                <a:solidFill>
                  <a:srgbClr val="FF0000"/>
                </a:solidFill>
                <a:cs typeface="Times New Roman" pitchFamily="18" charset="0"/>
              </a:rPr>
              <a:t>民宿</a:t>
            </a:r>
            <a:r>
              <a:rPr lang="zh-TW" altLang="en-US" sz="3200" dirty="0">
                <a:solidFill>
                  <a:srgbClr val="0033CC"/>
                </a:solidFill>
                <a:cs typeface="Times New Roman" pitchFamily="18" charset="0"/>
              </a:rPr>
              <a:t>、</a:t>
            </a:r>
            <a:r>
              <a:rPr lang="zh-TW" altLang="en-US" sz="3200" b="1" dirty="0">
                <a:solidFill>
                  <a:srgbClr val="FF0000"/>
                </a:solidFill>
                <a:cs typeface="Times New Roman" pitchFamily="18" charset="0"/>
              </a:rPr>
              <a:t>景</a:t>
            </a:r>
            <a:r>
              <a:rPr lang="zh-TW" altLang="en-US" sz="3200" b="1" dirty="0" smtClean="0">
                <a:solidFill>
                  <a:srgbClr val="FF0000"/>
                </a:solidFill>
                <a:cs typeface="Times New Roman" pitchFamily="18" charset="0"/>
              </a:rPr>
              <a:t>點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等資料，需要</a:t>
            </a:r>
            <a:r>
              <a:rPr lang="zh-TW" altLang="en-US" sz="3200" b="1" dirty="0">
                <a:solidFill>
                  <a:srgbClr val="FF0000"/>
                </a:solidFill>
                <a:cs typeface="Times New Roman" pitchFamily="18" charset="0"/>
              </a:rPr>
              <a:t>瀏覽許多網站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，整合這些分散的資料，勞心勞力，降低旅遊的興致。</a:t>
            </a:r>
            <a:endParaRPr lang="en-US" altLang="zh-TW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 marL="360000" indent="0">
              <a:buFont typeface="Wingdings" pitchFamily="2" charset="2"/>
              <a:buNone/>
              <a:defRPr/>
            </a:pPr>
            <a:endParaRPr lang="zh-TW" altLang="en-US" sz="3200" dirty="0" smtClean="0">
              <a:solidFill>
                <a:srgbClr val="0033CC"/>
              </a:solidFill>
              <a:cs typeface="Times New Roman" pitchFamily="18" charset="0"/>
            </a:endParaRPr>
          </a:p>
          <a:p>
            <a:pPr>
              <a:defRPr/>
            </a:pPr>
            <a:endParaRPr lang="zh-TW" altLang="en-US" sz="3200" dirty="0" smtClean="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B534EECE-945F-427C-9D43-92756EECA458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4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eos\Documents\tr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54463"/>
            <a:ext cx="3643892" cy="222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os\Documents\Handl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54462"/>
            <a:ext cx="3561124" cy="222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865795" y="637044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0033CC"/>
                </a:solidFill>
                <a:cs typeface="Times New Roman" pitchFamily="18" charset="0"/>
              </a:rPr>
              <a:t>浮線 發想之島</a:t>
            </a:r>
            <a:endParaRPr kumimoji="1" lang="zh-TW" altLang="en-US" dirty="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76664" y="63813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0033CC"/>
                </a:solidFill>
                <a:cs typeface="Times New Roman" pitchFamily="18" charset="0"/>
              </a:rPr>
              <a:t>宜蘭火車站</a:t>
            </a:r>
            <a:endParaRPr kumimoji="1" lang="zh-TW" altLang="en-US" dirty="0">
              <a:solidFill>
                <a:srgbClr val="0033CC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00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uiExpand="1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使用時下流行的旅遊</a:t>
            </a:r>
            <a:r>
              <a:rPr lang="en-US" altLang="zh-TW" sz="3200" dirty="0" smtClean="0">
                <a:solidFill>
                  <a:srgbClr val="0033CC"/>
                </a:solidFill>
                <a:cs typeface="Times New Roman" pitchFamily="18" charset="0"/>
              </a:rPr>
              <a:t>App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？</a:t>
            </a:r>
          </a:p>
          <a:p>
            <a:pPr marL="360000" indent="0">
              <a:buFont typeface="Wingdings" pitchFamily="2" charset="2"/>
              <a:buNone/>
              <a:defRPr/>
            </a:pP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→</a:t>
            </a:r>
            <a:r>
              <a:rPr lang="zh-TW" altLang="en-US" sz="3200" dirty="0">
                <a:solidFill>
                  <a:srgbClr val="0033CC"/>
                </a:solidFill>
                <a:cs typeface="Times New Roman" pitchFamily="18" charset="0"/>
              </a:rPr>
              <a:t>這些</a:t>
            </a:r>
            <a:r>
              <a:rPr lang="en-US" altLang="zh-TW" sz="3200" dirty="0" smtClean="0">
                <a:solidFill>
                  <a:srgbClr val="0033CC"/>
                </a:solidFill>
                <a:cs typeface="Times New Roman" pitchFamily="18" charset="0"/>
              </a:rPr>
              <a:t>App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的資料不一定是</a:t>
            </a:r>
            <a:r>
              <a:rPr lang="zh-TW" altLang="en-US" sz="3200" b="1" dirty="0" smtClean="0">
                <a:solidFill>
                  <a:srgbClr val="FF0000"/>
                </a:solidFill>
                <a:cs typeface="Times New Roman" pitchFamily="18" charset="0"/>
              </a:rPr>
              <a:t>最新且最正確的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，或者是</a:t>
            </a:r>
            <a:r>
              <a:rPr lang="zh-TW" altLang="en-US" sz="3200" b="1" dirty="0" smtClean="0">
                <a:solidFill>
                  <a:srgbClr val="FF0000"/>
                </a:solidFill>
                <a:cs typeface="Times New Roman" pitchFamily="18" charset="0"/>
              </a:rPr>
              <a:t>資訊不夠全面</a:t>
            </a:r>
            <a:r>
              <a:rPr lang="zh-TW" altLang="en-US" sz="3200" dirty="0" smtClean="0">
                <a:solidFill>
                  <a:srgbClr val="0033CC"/>
                </a:solidFill>
                <a:cs typeface="Times New Roman" pitchFamily="18" charset="0"/>
              </a:rPr>
              <a:t>，導致找不到使用者所需要的。</a:t>
            </a:r>
            <a:endParaRPr lang="zh-TW" altLang="en-US" sz="3200" dirty="0"/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1802821E-0A40-47A1-89AF-69EC8071EE78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5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9083352" cy="1243013"/>
          </a:xfrm>
        </p:spPr>
        <p:txBody>
          <a:bodyPr/>
          <a:lstStyle/>
          <a:p>
            <a:r>
              <a:rPr lang="zh-TW" altLang="en-US" dirty="0"/>
              <a:t>現有</a:t>
            </a:r>
            <a:r>
              <a:rPr lang="zh-TW" altLang="en-US" dirty="0" smtClean="0"/>
              <a:t>方法</a:t>
            </a:r>
            <a:r>
              <a:rPr lang="zh-TW" altLang="en-US" dirty="0"/>
              <a:t>及其問題</a:t>
            </a:r>
            <a:endParaRPr lang="zh-TW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7744" y="4088789"/>
            <a:ext cx="2344580" cy="236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4088" y="4051773"/>
            <a:ext cx="2441824" cy="24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22480" y="6502216"/>
            <a:ext cx="336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33CC"/>
                </a:solidFill>
              </a:rPr>
              <a:t>宜蘭市觀光</a:t>
            </a:r>
            <a:r>
              <a:rPr lang="zh-TW" altLang="en-US" dirty="0" smtClean="0">
                <a:solidFill>
                  <a:srgbClr val="0033CC"/>
                </a:solidFill>
              </a:rPr>
              <a:t>資訊行動</a:t>
            </a:r>
            <a:r>
              <a:rPr lang="zh-TW" altLang="en-US" dirty="0">
                <a:solidFill>
                  <a:srgbClr val="0033CC"/>
                </a:solidFill>
              </a:rPr>
              <a:t>導覽系統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770620" y="64565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0033CC"/>
                </a:solidFill>
                <a:cs typeface="Times New Roman" pitchFamily="18" charset="0"/>
              </a:rPr>
              <a:t>宜蘭好好玩</a:t>
            </a:r>
            <a:endParaRPr kumimoji="1" lang="zh-TW" altLang="en-US" dirty="0">
              <a:solidFill>
                <a:srgbClr val="0033CC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04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現有的解決方法</a:t>
            </a:r>
          </a:p>
        </p:txBody>
      </p:sp>
      <p:sp>
        <p:nvSpPr>
          <p:cNvPr id="1945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>
                <a:solidFill>
                  <a:srgbClr val="0033CC"/>
                </a:solidFill>
              </a:rPr>
              <a:t>如果有個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最新資訊</a:t>
            </a:r>
            <a:r>
              <a:rPr lang="zh-TW" altLang="en-US" sz="3200" dirty="0" smtClean="0">
                <a:solidFill>
                  <a:srgbClr val="0033CC"/>
                </a:solidFill>
              </a:rPr>
              <a:t>的旅遊</a:t>
            </a:r>
            <a:r>
              <a:rPr lang="en-US" altLang="zh-TW" sz="3200" dirty="0" smtClean="0">
                <a:solidFill>
                  <a:srgbClr val="0033CC"/>
                </a:solidFill>
              </a:rPr>
              <a:t>App</a:t>
            </a:r>
            <a:r>
              <a:rPr lang="zh-TW" altLang="en-US" sz="3200" dirty="0" smtClean="0">
                <a:solidFill>
                  <a:srgbClr val="0033CC"/>
                </a:solidFill>
              </a:rPr>
              <a:t>，就能解決這個問題？</a:t>
            </a:r>
            <a:endParaRPr lang="en-US" altLang="zh-TW" sz="3200" dirty="0" smtClean="0">
              <a:solidFill>
                <a:srgbClr val="0033CC"/>
              </a:solidFill>
            </a:endParaRPr>
          </a:p>
          <a:p>
            <a:endParaRPr lang="en-US" altLang="zh-TW" sz="800" dirty="0" smtClean="0"/>
          </a:p>
          <a:p>
            <a:r>
              <a:rPr lang="zh-TW" altLang="en-US" sz="3200" dirty="0" smtClean="0">
                <a:solidFill>
                  <a:srgbClr val="0033CC"/>
                </a:solidFill>
              </a:rPr>
              <a:t>但是，</a:t>
            </a:r>
            <a:r>
              <a:rPr lang="zh-TW" altLang="en-US" sz="3200" dirty="0">
                <a:solidFill>
                  <a:srgbClr val="0033CC"/>
                </a:solidFill>
              </a:rPr>
              <a:t>即便</a:t>
            </a:r>
            <a:r>
              <a:rPr lang="zh-TW" altLang="en-US" sz="3200" dirty="0" smtClean="0">
                <a:solidFill>
                  <a:srgbClr val="0033CC"/>
                </a:solidFill>
              </a:rPr>
              <a:t>有</a:t>
            </a:r>
            <a:r>
              <a:rPr lang="zh-TW" altLang="en-US" sz="3200" b="1" dirty="0">
                <a:solidFill>
                  <a:srgbClr val="FF0000"/>
                </a:solidFill>
              </a:rPr>
              <a:t>最新資訊</a:t>
            </a:r>
            <a:r>
              <a:rPr lang="zh-TW" altLang="en-US" sz="3200" dirty="0" smtClean="0">
                <a:solidFill>
                  <a:srgbClr val="0033CC"/>
                </a:solidFill>
              </a:rPr>
              <a:t>的旅遊</a:t>
            </a:r>
            <a:r>
              <a:rPr lang="en-US" altLang="zh-TW" sz="3200" dirty="0" smtClean="0">
                <a:solidFill>
                  <a:srgbClr val="0033CC"/>
                </a:solidFill>
              </a:rPr>
              <a:t>App</a:t>
            </a:r>
            <a:r>
              <a:rPr lang="zh-TW" altLang="en-US" sz="3200" dirty="0" smtClean="0">
                <a:solidFill>
                  <a:srgbClr val="0033CC"/>
                </a:solidFill>
              </a:rPr>
              <a:t>，若發生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地震、颱風、道路狀況</a:t>
            </a:r>
            <a:r>
              <a:rPr lang="zh-TW" altLang="en-US" sz="3200" dirty="0" smtClean="0">
                <a:solidFill>
                  <a:srgbClr val="0033CC"/>
                </a:solidFill>
              </a:rPr>
              <a:t>之類</a:t>
            </a:r>
            <a:r>
              <a:rPr lang="zh-TW" altLang="en-US" sz="3200" dirty="0">
                <a:solidFill>
                  <a:srgbClr val="0033CC"/>
                </a:solidFill>
              </a:rPr>
              <a:t>的</a:t>
            </a:r>
            <a:r>
              <a:rPr lang="zh-TW" altLang="en-US" sz="3200" dirty="0" smtClean="0">
                <a:solidFill>
                  <a:srgbClr val="0033CC"/>
                </a:solidFill>
              </a:rPr>
              <a:t>災害，而使用者正處在戶外的環境，無法得知訊息的話，就無法即時做好應對處理。</a:t>
            </a:r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48BB6BE-A0A3-4FF0-A814-2BB07D7DB458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6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165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243013"/>
          </a:xfrm>
        </p:spPr>
        <p:txBody>
          <a:bodyPr/>
          <a:lstStyle/>
          <a:p>
            <a:r>
              <a:rPr lang="zh-TW" altLang="en-US" dirty="0" smtClean="0"/>
              <a:t>現在，我們</a:t>
            </a:r>
            <a:r>
              <a:rPr lang="zh-TW" altLang="en-US" dirty="0"/>
              <a:t>有了宜起遊蘭趣</a:t>
            </a:r>
            <a:endParaRPr lang="zh-TW" altLang="en-US" dirty="0" smtClean="0"/>
          </a:p>
        </p:txBody>
      </p:sp>
      <p:sp>
        <p:nvSpPr>
          <p:cNvPr id="20484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37A4A7D-9BA7-4CFA-AF4B-A98C7664450B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7</a:t>
            </a:fld>
            <a:endParaRPr lang="zh-TW" altLang="en-US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8517" y="2020976"/>
            <a:ext cx="2303859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019926"/>
            <a:ext cx="2304450" cy="409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512" y="2019926"/>
            <a:ext cx="2304449" cy="409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736006" y="61319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0033CC"/>
                </a:solidFill>
                <a:cs typeface="Times New Roman" pitchFamily="18" charset="0"/>
              </a:rPr>
              <a:t>登入畫面</a:t>
            </a:r>
            <a:endParaRPr kumimoji="1" lang="zh-TW" altLang="en-US" dirty="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82716" y="61371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0033CC"/>
                </a:solidFill>
                <a:cs typeface="Times New Roman" pitchFamily="18" charset="0"/>
              </a:rPr>
              <a:t>資訊顯示畫面</a:t>
            </a:r>
            <a:endParaRPr kumimoji="1" lang="zh-TW" altLang="en-US" dirty="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92302" y="61371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33CC"/>
                </a:solidFill>
                <a:cs typeface="Times New Roman" pitchFamily="18" charset="0"/>
              </a:rPr>
              <a:t>功能操作</a:t>
            </a:r>
            <a:r>
              <a:rPr kumimoji="1" lang="zh-TW" altLang="en-US" dirty="0" smtClean="0">
                <a:solidFill>
                  <a:srgbClr val="0033CC"/>
                </a:solidFill>
                <a:cs typeface="Times New Roman" pitchFamily="18" charset="0"/>
              </a:rPr>
              <a:t>畫面</a:t>
            </a:r>
            <a:endParaRPr kumimoji="1" lang="zh-TW" altLang="en-US" dirty="0">
              <a:solidFill>
                <a:srgbClr val="0033CC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40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與現有</a:t>
            </a:r>
            <a:r>
              <a:rPr lang="en-US" altLang="zh-TW" smtClean="0"/>
              <a:t>App</a:t>
            </a:r>
            <a:r>
              <a:rPr lang="zh-TW" altLang="en-US" smtClean="0"/>
              <a:t>之比較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A06F9E-9465-4181-A789-E8B0D5811F3A}" type="slidenum">
              <a:rPr kumimoji="1" lang="zh-TW" altLang="en-US" smtClean="0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kumimoji="1" lang="zh-TW" altLang="en-US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631421"/>
              </p:ext>
            </p:extLst>
          </p:nvPr>
        </p:nvGraphicFramePr>
        <p:xfrm>
          <a:off x="395536" y="1556792"/>
          <a:ext cx="8352929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913"/>
                <a:gridCol w="2365431"/>
                <a:gridCol w="2121368"/>
                <a:gridCol w="1944217"/>
              </a:tblGrid>
              <a:tr h="542186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33CC"/>
                          </a:solidFill>
                        </a:rPr>
                        <a:t>App</a:t>
                      </a:r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名稱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宜起遊蘭趣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宜蘭市觀光資訊</a:t>
                      </a:r>
                      <a:endParaRPr lang="en-US" altLang="zh-TW" sz="1600" dirty="0" smtClean="0">
                        <a:solidFill>
                          <a:srgbClr val="0033CC"/>
                        </a:solidFill>
                      </a:endParaRPr>
                    </a:p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行動導覽系統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宜蘭好好玩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2186">
                <a:tc>
                  <a:txBody>
                    <a:bodyPr/>
                    <a:lstStyle/>
                    <a:p>
                      <a:r>
                        <a:rPr lang="zh-TW" altLang="en-US" sz="1600" b="1" smtClean="0">
                          <a:solidFill>
                            <a:srgbClr val="0033CC"/>
                          </a:solidFill>
                        </a:rPr>
                        <a:t>資訊正確性</a:t>
                      </a:r>
                      <a:endParaRPr lang="zh-TW" altLang="en-US" sz="1600" b="1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以官方資料做為基礎，</a:t>
                      </a:r>
                      <a:r>
                        <a:rPr lang="zh-TW" altLang="en-US" sz="1600" b="1" dirty="0" smtClean="0">
                          <a:solidFill>
                            <a:srgbClr val="FF0000"/>
                          </a:solidFill>
                        </a:rPr>
                        <a:t>額外提供檢舉功能</a:t>
                      </a:r>
                      <a:endParaRPr lang="zh-TW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僅以官方資料為基礎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僅以官方資料為基礎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8764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solidFill>
                            <a:srgbClr val="0033CC"/>
                          </a:solidFill>
                        </a:rPr>
                        <a:t>資訊全面性</a:t>
                      </a:r>
                      <a:endParaRPr lang="zh-TW" altLang="en-US" sz="1600" b="1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提供交通、氣象、景點、餐飲、民宿、公廁、醫院，</a:t>
                      </a:r>
                      <a:r>
                        <a:rPr lang="zh-TW" alt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可藉由使用者來更新資訊</a:t>
                      </a:r>
                      <a:endParaRPr lang="zh-TW" alt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僅有景點、餐飲、住宿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僅有景點、餐飲、民宿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2186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solidFill>
                            <a:srgbClr val="0033CC"/>
                          </a:solidFill>
                        </a:rPr>
                        <a:t>資訊即時性</a:t>
                      </a:r>
                      <a:endParaRPr lang="zh-TW" altLang="en-US" sz="1600" b="1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solidFill>
                            <a:srgbClr val="FF0000"/>
                          </a:solidFill>
                        </a:rPr>
                        <a:t>提供上傳交通路況的即時資訊</a:t>
                      </a:r>
                      <a:endParaRPr lang="zh-TW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無提供此功能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無提供此功能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0475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solidFill>
                            <a:srgbClr val="0033CC"/>
                          </a:solidFill>
                        </a:rPr>
                        <a:t>資訊能否隨時更新</a:t>
                      </a:r>
                      <a:endParaRPr lang="zh-TW" altLang="en-US" sz="1600" b="1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600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是。透過</a:t>
                      </a:r>
                      <a:r>
                        <a:rPr lang="en-US" altLang="zh-TW" sz="1600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Open Data</a:t>
                      </a:r>
                      <a:r>
                        <a:rPr lang="zh-TW" altLang="en-US" sz="1600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與使用者</a:t>
                      </a:r>
                      <a:r>
                        <a:rPr lang="zh-TW" alt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主動上傳修改資訊或檢舉惡意訊息來更新</a:t>
                      </a:r>
                      <a:endParaRPr lang="zh-TW" alt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僅隨官方資料更新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僅隨官方資料更新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2186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solidFill>
                            <a:srgbClr val="0033CC"/>
                          </a:solidFill>
                        </a:rPr>
                        <a:t>是否提供警示訊息</a:t>
                      </a:r>
                      <a:endParaRPr lang="zh-TW" altLang="en-US" sz="1600" b="1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是。</a:t>
                      </a:r>
                      <a:r>
                        <a:rPr lang="zh-TW" altLang="en-US" sz="1600" b="1" dirty="0" smtClean="0">
                          <a:solidFill>
                            <a:srgbClr val="FF0000"/>
                          </a:solidFill>
                        </a:rPr>
                        <a:t>利用</a:t>
                      </a: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</a:rPr>
                        <a:t>CAP message</a:t>
                      </a:r>
                      <a:r>
                        <a:rPr lang="zh-TW" altLang="en-US" sz="1600" b="1" dirty="0" smtClean="0">
                          <a:solidFill>
                            <a:srgbClr val="FF0000"/>
                          </a:solidFill>
                        </a:rPr>
                        <a:t>提醒使用者進行應變</a:t>
                      </a:r>
                      <a:endParaRPr lang="zh-TW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否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否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2186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solidFill>
                            <a:srgbClr val="0033CC"/>
                          </a:solidFill>
                        </a:rPr>
                        <a:t>是否提供路徑規劃</a:t>
                      </a:r>
                      <a:endParaRPr lang="zh-TW" altLang="en-US" sz="1600" b="1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是。</a:t>
                      </a:r>
                      <a:r>
                        <a:rPr lang="zh-TW" altLang="en-US" sz="1600" b="1" dirty="0" smtClean="0">
                          <a:solidFill>
                            <a:srgbClr val="FF0000"/>
                          </a:solidFill>
                        </a:rPr>
                        <a:t>可自由加入景點來進行路線規劃</a:t>
                      </a:r>
                      <a:endParaRPr lang="zh-TW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否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rgbClr val="0033CC"/>
                          </a:solidFill>
                        </a:rPr>
                        <a:t>是，但無法讓使用者加入行程</a:t>
                      </a:r>
                      <a:endParaRPr lang="zh-TW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29" y="1639619"/>
            <a:ext cx="454767" cy="45476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640786"/>
            <a:ext cx="449153" cy="453600"/>
          </a:xfrm>
          <a:prstGeom prst="rect">
            <a:avLst/>
          </a:prstGeom>
        </p:spPr>
      </p:pic>
      <p:pic>
        <p:nvPicPr>
          <p:cNvPr id="10" name="Picture 2" descr="C:\Users\Andy\Desktop\比賽\1宜蘭\TravelMap-master\androidmap\res\drawable-hdpi\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44109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1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系統創意 </a:t>
            </a:r>
            <a:r>
              <a:rPr lang="en-US" altLang="zh-TW" dirty="0" smtClean="0"/>
              <a:t>– Crowdsourcing</a:t>
            </a:r>
            <a:endParaRPr lang="en-US" altLang="zh-TW" dirty="0" smtClean="0">
              <a:cs typeface="Times New Roman" pitchFamily="18" charset="0"/>
            </a:endParaRPr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>
          <a:xfrm>
            <a:off x="457200" y="2052638"/>
            <a:ext cx="8229600" cy="4400550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0033CC"/>
                </a:solidFill>
              </a:rPr>
              <a:t>Crowdsourcing</a:t>
            </a:r>
            <a:r>
              <a:rPr lang="zh-TW" altLang="en-US" sz="3200" dirty="0" smtClean="0">
                <a:solidFill>
                  <a:srgbClr val="0033CC"/>
                </a:solidFill>
              </a:rPr>
              <a:t>，即群眾外包，是一種透過讓自願者上傳資料，協助處理較為瑣碎之工作，來共同維護資料庫的概念，例如：維基百科。</a:t>
            </a:r>
            <a:endParaRPr lang="en-US" altLang="zh-TW" sz="3200" dirty="0">
              <a:solidFill>
                <a:srgbClr val="0033CC"/>
              </a:solidFill>
            </a:endParaRPr>
          </a:p>
          <a:p>
            <a:endParaRPr lang="en-US" altLang="zh-TW" sz="800" dirty="0">
              <a:solidFill>
                <a:srgbClr val="0033CC"/>
              </a:solidFill>
            </a:endParaRPr>
          </a:p>
          <a:p>
            <a:r>
              <a:rPr lang="zh-TW" altLang="en-US" sz="3200" dirty="0" smtClean="0">
                <a:solidFill>
                  <a:srgbClr val="0033CC"/>
                </a:solidFill>
              </a:rPr>
              <a:t>本系統利用了</a:t>
            </a:r>
            <a:r>
              <a:rPr lang="en-US" altLang="zh-TW" sz="3200" dirty="0" smtClean="0">
                <a:solidFill>
                  <a:srgbClr val="0033CC"/>
                </a:solidFill>
              </a:rPr>
              <a:t>Crowdsourcing</a:t>
            </a:r>
            <a:r>
              <a:rPr lang="zh-TW" altLang="en-US" sz="3200" dirty="0" smtClean="0">
                <a:solidFill>
                  <a:srgbClr val="0033CC"/>
                </a:solidFill>
              </a:rPr>
              <a:t>策略，藉由讓</a:t>
            </a:r>
            <a:r>
              <a:rPr lang="zh-TW" altLang="en-US" sz="3200" dirty="0">
                <a:solidFill>
                  <a:srgbClr val="0033CC"/>
                </a:solidFill>
              </a:rPr>
              <a:t>使用者</a:t>
            </a:r>
            <a:r>
              <a:rPr lang="zh-TW" altLang="en-US" sz="3200" dirty="0" smtClean="0">
                <a:solidFill>
                  <a:srgbClr val="0033CC"/>
                </a:solidFill>
              </a:rPr>
              <a:t>上傳即時的道路、景點資訊等，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讓資訊不會有停滯不前的問題</a:t>
            </a:r>
            <a:r>
              <a:rPr lang="zh-TW" altLang="en-US" sz="3200" dirty="0" smtClean="0">
                <a:solidFill>
                  <a:srgbClr val="0033CC"/>
                </a:solidFill>
              </a:rPr>
              <a:t>，使之後的</a:t>
            </a:r>
            <a:r>
              <a:rPr lang="zh-TW" altLang="en-US" sz="3200" dirty="0">
                <a:solidFill>
                  <a:srgbClr val="0033CC"/>
                </a:solidFill>
              </a:rPr>
              <a:t>使用者</a:t>
            </a:r>
            <a:r>
              <a:rPr lang="zh-TW" altLang="en-US" sz="3200" dirty="0" smtClean="0">
                <a:solidFill>
                  <a:srgbClr val="0033CC"/>
                </a:solidFill>
              </a:rPr>
              <a:t>能得到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最新</a:t>
            </a:r>
            <a:r>
              <a:rPr lang="zh-TW" altLang="en-US" sz="3200" dirty="0" smtClean="0">
                <a:solidFill>
                  <a:srgbClr val="0033CC"/>
                </a:solidFill>
              </a:rPr>
              <a:t>、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最正確</a:t>
            </a:r>
            <a:r>
              <a:rPr lang="zh-TW" altLang="en-US" sz="3200" dirty="0" smtClean="0">
                <a:solidFill>
                  <a:srgbClr val="0033CC"/>
                </a:solidFill>
              </a:rPr>
              <a:t>的資訊。</a:t>
            </a:r>
            <a:endParaRPr lang="zh-TW" altLang="en-US" sz="3200" dirty="0">
              <a:solidFill>
                <a:srgbClr val="0033CC"/>
              </a:solidFill>
            </a:endParaRPr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2A58EED-5B61-47CF-B3A0-78AB3B7E1824}" type="slidenum">
              <a:rPr lang="zh-TW" altLang="en-US" smtClean="0">
                <a:solidFill>
                  <a:srgbClr val="000000"/>
                </a:solidFill>
              </a:rPr>
              <a:pPr eaLnBrk="1" hangingPunct="1"/>
              <a:t>9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069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theme/theme1.xml><?xml version="1.0" encoding="utf-8"?>
<a:theme xmlns:a="http://schemas.openxmlformats.org/drawingml/2006/main" name="template2">
  <a:themeElements>
    <a:clrScheme name="template2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2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plate2">
  <a:themeElements>
    <a:clrScheme name="template2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2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2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2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901</Words>
  <Application>Microsoft Office PowerPoint</Application>
  <PresentationFormat>如螢幕大小 (4:3)</PresentationFormat>
  <Paragraphs>136</Paragraphs>
  <Slides>23</Slides>
  <Notes>10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25" baseType="lpstr">
      <vt:lpstr>template2</vt:lpstr>
      <vt:lpstr>1_template2</vt:lpstr>
      <vt:lpstr>PowerPoint 簡報</vt:lpstr>
      <vt:lpstr>大綱</vt:lpstr>
      <vt:lpstr>動機</vt:lpstr>
      <vt:lpstr>現有方法及其問題</vt:lpstr>
      <vt:lpstr>現有方法及其問題</vt:lpstr>
      <vt:lpstr>現有的解決方法</vt:lpstr>
      <vt:lpstr>現在，我們有了宜起遊蘭趣</vt:lpstr>
      <vt:lpstr>與現有App之比較</vt:lpstr>
      <vt:lpstr>系統創意 – Crowdsourcing</vt:lpstr>
      <vt:lpstr>系統特色 – 資料查詢</vt:lpstr>
      <vt:lpstr>系統特色 – 即時更新</vt:lpstr>
      <vt:lpstr>系統特色 – Open Data</vt:lpstr>
      <vt:lpstr>系統特色 – 即時通知</vt:lpstr>
      <vt:lpstr>系統架構</vt:lpstr>
      <vt:lpstr>系統架構</vt:lpstr>
      <vt:lpstr>系統架構</vt:lpstr>
      <vt:lpstr>系統架構</vt:lpstr>
      <vt:lpstr>系統架構</vt:lpstr>
      <vt:lpstr>系統架構</vt:lpstr>
      <vt:lpstr>Demo影片</vt:lpstr>
      <vt:lpstr>實機操作</vt:lpstr>
      <vt:lpstr>總結</vt:lpstr>
      <vt:lpstr>謝謝觀賞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Andy</dc:creator>
  <cp:lastModifiedBy>Andy</cp:lastModifiedBy>
  <cp:revision>100</cp:revision>
  <dcterms:created xsi:type="dcterms:W3CDTF">2013-10-25T10:49:45Z</dcterms:created>
  <dcterms:modified xsi:type="dcterms:W3CDTF">2013-11-25T04:17:56Z</dcterms:modified>
</cp:coreProperties>
</file>